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74" r:id="rId5"/>
    <p:sldId id="977" r:id="rId6"/>
    <p:sldId id="1029" r:id="rId7"/>
    <p:sldId id="1028" r:id="rId8"/>
    <p:sldId id="1024" r:id="rId9"/>
    <p:sldId id="1030" r:id="rId10"/>
    <p:sldId id="1025" r:id="rId11"/>
    <p:sldId id="1023" r:id="rId12"/>
    <p:sldId id="1026" r:id="rId1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  <a:srgbClr val="33A8FF"/>
    <a:srgbClr val="E6E644"/>
    <a:srgbClr val="FFD85B"/>
    <a:srgbClr val="E9EDF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0259" autoAdjust="0"/>
  </p:normalViewPr>
  <p:slideViewPr>
    <p:cSldViewPr>
      <p:cViewPr varScale="1">
        <p:scale>
          <a:sx n="117" d="100"/>
          <a:sy n="117" d="100"/>
        </p:scale>
        <p:origin x="14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8A9B-D479-4A10-8498-0AF359AD9BCC}" type="datetimeFigureOut">
              <a:rPr lang="en-GB" smtClean="0"/>
              <a:t>24/05/2023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03ED-AEC0-4F7F-938C-4F5C36C6A8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55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756C8-D763-4C7A-A7C9-FF5CDB16F6DE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894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56C8-D763-4C7A-A7C9-FF5CDB16F6D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4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03ED-AEC0-4F7F-938C-4F5C36C6A8A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13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03ED-AEC0-4F7F-938C-4F5C36C6A8A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0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03ED-AEC0-4F7F-938C-4F5C36C6A8A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7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03ED-AEC0-4F7F-938C-4F5C36C6A8A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9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597820"/>
            <a:ext cx="8062664" cy="1102519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914650"/>
            <a:ext cx="7376864" cy="1314450"/>
          </a:xfrm>
        </p:spPr>
        <p:txBody>
          <a:bodyPr/>
          <a:lstStyle>
            <a:lvl1pPr marL="0" indent="0" algn="l">
              <a:buNone/>
              <a:defRPr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7820"/>
            <a:ext cx="8062664" cy="1102519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14650"/>
            <a:ext cx="7376864" cy="1314450"/>
          </a:xfrm>
        </p:spPr>
        <p:txBody>
          <a:bodyPr/>
          <a:lstStyle>
            <a:lvl1pPr marL="0" indent="0" algn="l">
              <a:buNone/>
              <a:defRPr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spc="-30" baseline="0"/>
            </a:lvl1pPr>
            <a:lvl2pPr>
              <a:defRPr sz="2400" spc="-30" baseline="0"/>
            </a:lvl2pPr>
            <a:lvl3pPr>
              <a:defRPr sz="2000" spc="-30" baseline="0"/>
            </a:lvl3pPr>
            <a:lvl4pPr>
              <a:defRPr sz="1800" spc="-30" baseline="0"/>
            </a:lvl4pPr>
            <a:lvl5pPr>
              <a:defRPr sz="1800" spc="-3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627536"/>
            <a:ext cx="77724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4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spc="-30" baseline="0"/>
            </a:lvl1pPr>
            <a:lvl2pPr>
              <a:defRPr sz="2400" spc="-30" baseline="0"/>
            </a:lvl2pPr>
            <a:lvl3pPr>
              <a:defRPr sz="2000" spc="-30" baseline="0"/>
            </a:lvl3pPr>
            <a:lvl4pPr>
              <a:defRPr sz="1800" spc="-30" baseline="0"/>
            </a:lvl4pPr>
            <a:lvl5pPr>
              <a:defRPr sz="1800" spc="-3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627536"/>
            <a:ext cx="77724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8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0">
              <a:srgbClr val="007AC9">
                <a:alpha val="46000"/>
              </a:srgbClr>
            </a:gs>
            <a:gs pos="5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spc="-30" baseline="0"/>
            </a:lvl1pPr>
            <a:lvl2pPr>
              <a:defRPr sz="2000" spc="-30" baseline="0"/>
            </a:lvl2pPr>
            <a:lvl3pPr>
              <a:defRPr sz="2000" spc="-30" baseline="0"/>
            </a:lvl3pPr>
            <a:lvl4pPr>
              <a:defRPr sz="2000" spc="-30" baseline="0"/>
            </a:lvl4pPr>
            <a:lvl5pPr>
              <a:defRPr sz="2000" spc="-3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627534"/>
            <a:ext cx="8232836" cy="576064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300192" y="123479"/>
            <a:ext cx="24001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/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b="1" i="1" spc="-50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Presentation notes</a:t>
            </a:r>
            <a:endParaRPr lang="en-GB" b="1" i="1" spc="-5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3181"/>
            <a:ext cx="8229600" cy="540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feld 1"/>
          <p:cNvSpPr txBox="1"/>
          <p:nvPr userDrawn="1"/>
        </p:nvSpPr>
        <p:spPr>
          <a:xfrm>
            <a:off x="251520" y="475259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206E0BD-0318-4AFA-ACFB-58D06047D4C8}" type="slidenum">
              <a:rPr lang="en-US" sz="100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feld 8"/>
          <p:cNvSpPr txBox="1"/>
          <p:nvPr userDrawn="1"/>
        </p:nvSpPr>
        <p:spPr>
          <a:xfrm>
            <a:off x="683568" y="4756612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LORENTZ 2020</a:t>
            </a:r>
          </a:p>
        </p:txBody>
      </p:sp>
    </p:spTree>
    <p:extLst>
      <p:ext uri="{BB962C8B-B14F-4D97-AF65-F5344CB8AC3E}">
        <p14:creationId xmlns:p14="http://schemas.microsoft.com/office/powerpoint/2010/main" val="22586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i="0" kern="1200" spc="-50" baseline="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2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3"/>
          <p:cNvSpPr>
            <a:spLocks noGrp="1"/>
          </p:cNvSpPr>
          <p:nvPr>
            <p:ph type="subTitle" idx="1"/>
          </p:nvPr>
        </p:nvSpPr>
        <p:spPr>
          <a:xfrm>
            <a:off x="611560" y="2931790"/>
            <a:ext cx="8208910" cy="864096"/>
          </a:xfrm>
        </p:spPr>
        <p:txBody>
          <a:bodyPr wrap="square">
            <a:noAutofit/>
          </a:bodyPr>
          <a:lstStyle/>
          <a:p>
            <a:r>
              <a:rPr lang="en-GB" sz="3100" b="1" i="1" dirty="0">
                <a:solidFill>
                  <a:prstClr val="white"/>
                </a:solidFill>
              </a:rPr>
              <a:t>PS2-100 campaign materials</a:t>
            </a:r>
            <a:endParaRPr lang="en-GB" dirty="0"/>
          </a:p>
          <a:p>
            <a:pPr algn="l"/>
            <a:r>
              <a:rPr lang="en-GB" dirty="0"/>
              <a:t>Pick, plug, pump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11A69-33A6-41F2-9919-800ECFD8DDB0}"/>
              </a:ext>
            </a:extLst>
          </p:cNvPr>
          <p:cNvGrpSpPr/>
          <p:nvPr/>
        </p:nvGrpSpPr>
        <p:grpSpPr>
          <a:xfrm>
            <a:off x="5556" y="1095984"/>
            <a:ext cx="9138444" cy="1547774"/>
            <a:chOff x="5556" y="964181"/>
            <a:chExt cx="9178040" cy="1554480"/>
          </a:xfrm>
        </p:grpSpPr>
        <p:pic>
          <p:nvPicPr>
            <p:cNvPr id="13" name="Grafik 3">
              <a:extLst>
                <a:ext uri="{FF2B5EF4-FFF2-40B4-BE49-F238E27FC236}">
                  <a16:creationId xmlns:a16="http://schemas.microsoft.com/office/drawing/2014/main" id="{3B3A6FA4-CDE6-45CC-9C8D-9EE550D72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5"/>
            <a:stretch/>
          </p:blipFill>
          <p:spPr>
            <a:xfrm>
              <a:off x="2070874" y="964181"/>
              <a:ext cx="2262910" cy="1554480"/>
            </a:xfrm>
            <a:prstGeom prst="rect">
              <a:avLst/>
            </a:prstGeom>
          </p:spPr>
        </p:pic>
        <p:pic>
          <p:nvPicPr>
            <p:cNvPr id="14" name="Grafik 20">
              <a:extLst>
                <a:ext uri="{FF2B5EF4-FFF2-40B4-BE49-F238E27FC236}">
                  <a16:creationId xmlns:a16="http://schemas.microsoft.com/office/drawing/2014/main" id="{A00DAF32-0FEF-4B7C-9F97-59139D506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3310" y="964181"/>
              <a:ext cx="2610286" cy="1554480"/>
            </a:xfrm>
            <a:prstGeom prst="rect">
              <a:avLst/>
            </a:prstGeom>
          </p:spPr>
        </p:pic>
        <p:pic>
          <p:nvPicPr>
            <p:cNvPr id="15" name="Grafik 5">
              <a:extLst>
                <a:ext uri="{FF2B5EF4-FFF2-40B4-BE49-F238E27FC236}">
                  <a16:creationId xmlns:a16="http://schemas.microsoft.com/office/drawing/2014/main" id="{75510254-DD28-4128-9273-9E7BBDD6F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2092" y="964181"/>
              <a:ext cx="2285893" cy="1554480"/>
            </a:xfrm>
            <a:prstGeom prst="rect">
              <a:avLst/>
            </a:prstGeom>
          </p:spPr>
        </p:pic>
        <p:pic>
          <p:nvPicPr>
            <p:cNvPr id="16" name="Grafik 8">
              <a:extLst>
                <a:ext uri="{FF2B5EF4-FFF2-40B4-BE49-F238E27FC236}">
                  <a16:creationId xmlns:a16="http://schemas.microsoft.com/office/drawing/2014/main" id="{EE2313E6-3E6C-40B9-A451-E95E21907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6" y="964922"/>
              <a:ext cx="2065318" cy="1552998"/>
            </a:xfrm>
            <a:prstGeom prst="rect">
              <a:avLst/>
            </a:prstGeom>
          </p:spPr>
        </p:pic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E303891-AEB9-4859-B1DA-7EFA1C0D4E7E}"/>
              </a:ext>
            </a:extLst>
          </p:cNvPr>
          <p:cNvSpPr/>
          <p:nvPr/>
        </p:nvSpPr>
        <p:spPr>
          <a:xfrm flipV="1">
            <a:off x="-508" y="0"/>
            <a:ext cx="331926" cy="17796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7534"/>
            <a:ext cx="7772400" cy="576064"/>
          </a:xfrm>
        </p:spPr>
        <p:txBody>
          <a:bodyPr/>
          <a:lstStyle/>
          <a:p>
            <a:r>
              <a:rPr lang="en-GB" i="1" dirty="0"/>
              <a:t>PS2-100 Materials</a:t>
            </a:r>
          </a:p>
        </p:txBody>
      </p:sp>
      <p:pic>
        <p:nvPicPr>
          <p:cNvPr id="9" name="Picture 8" descr="A picture containing sitting, cup, table, small&#10;&#10;Description automatically generated">
            <a:extLst>
              <a:ext uri="{FF2B5EF4-FFF2-40B4-BE49-F238E27FC236}">
                <a16:creationId xmlns:a16="http://schemas.microsoft.com/office/drawing/2014/main" id="{F0845C77-B1D9-4919-9203-B557CFE1E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620" y="1251776"/>
            <a:ext cx="782178" cy="2911252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FAA6AE7-107F-4C48-BBC1-5F962BE72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24133"/>
              </p:ext>
            </p:extLst>
          </p:nvPr>
        </p:nvGraphicFramePr>
        <p:xfrm>
          <a:off x="467544" y="1203598"/>
          <a:ext cx="6984776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3933455936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1514260276"/>
                    </a:ext>
                  </a:extLst>
                </a:gridCol>
                <a:gridCol w="2280254">
                  <a:extLst>
                    <a:ext uri="{9D8B030D-6E8A-4147-A177-3AD203B41FA5}">
                      <a16:colId xmlns:a16="http://schemas.microsoft.com/office/drawing/2014/main" val="2924841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Where is it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7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Partner brochure – 8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Explain the product and use in partner language – focus on busines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 inform existing partners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For distributors to recruit new PS2-100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Customer brochure (general) – 4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 educate customers on the benefits and flexibility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 retail, self served by the customer</a:t>
                      </a:r>
                    </a:p>
                    <a:p>
                      <a:r>
                        <a:rPr lang="en-GB" sz="1600" dirty="0"/>
                        <a:t>Can be emailed</a:t>
                      </a:r>
                    </a:p>
                    <a:p>
                      <a:r>
                        <a:rPr lang="en-GB" sz="1600" dirty="0"/>
                        <a:t>Web sites (generic)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9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Customer brochure (partner branded) – 4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To educate customers on the benefits and flexibility of use but with 1 application at the </a:t>
                      </a:r>
                      <a:r>
                        <a:rPr lang="en-GB" sz="1600" dirty="0" err="1"/>
                        <a:t>center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Used where a specific application is defined (</a:t>
                      </a:r>
                      <a:r>
                        <a:rPr lang="en-GB" sz="1600" dirty="0" err="1"/>
                        <a:t>eg</a:t>
                      </a:r>
                      <a:r>
                        <a:rPr lang="en-GB" sz="1600" dirty="0"/>
                        <a:t> livestock) and allows the use of local faces / animals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62286"/>
                  </a:ext>
                </a:extLst>
              </a:tr>
            </a:tbl>
          </a:graphicData>
        </a:graphic>
      </p:graphicFrame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2EF1DFE8-0F01-4550-9A83-E31454F0F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09" y="3761322"/>
            <a:ext cx="1008112" cy="6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6938E-5705-4FE4-A03D-01C5D010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613" y="1563638"/>
            <a:ext cx="3073883" cy="3394472"/>
          </a:xfrm>
        </p:spPr>
        <p:txBody>
          <a:bodyPr>
            <a:normAutofit/>
          </a:bodyPr>
          <a:lstStyle/>
          <a:p>
            <a:r>
              <a:rPr lang="en-GB" sz="1800" dirty="0"/>
              <a:t>Application independent brochure for partners and potential partners</a:t>
            </a:r>
          </a:p>
          <a:p>
            <a:r>
              <a:rPr lang="en-GB" sz="1800" dirty="0"/>
              <a:t>Focus on product uniqueness and business opportunity</a:t>
            </a:r>
          </a:p>
          <a:p>
            <a:r>
              <a:rPr lang="en-GB" sz="1800" dirty="0"/>
              <a:t>Show range of applications and provide technical data</a:t>
            </a:r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2BC04-05AE-46A6-AC4C-194C4427F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Partner brochure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5BA9C-2D6D-461B-9DA4-AD59B50F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5606"/>
            <a:ext cx="1629373" cy="2248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9F0FE-BB2B-4ACE-B9DB-2E158A1B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93" y="1275606"/>
            <a:ext cx="3176368" cy="2248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7EA58-11BD-4774-9939-0450FE83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3723878"/>
            <a:ext cx="4402832" cy="10147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dirty="0"/>
              <a:t>Main image, sub images and text is changed to attract local markets - this could be change of cow type, focus on mini irrigation or look of people</a:t>
            </a:r>
          </a:p>
          <a:p>
            <a:pPr marL="0" indent="0">
              <a:buNone/>
            </a:pPr>
            <a:r>
              <a:rPr lang="en-GB" sz="1200" dirty="0"/>
              <a:t>Pdf generation will allow partners to change these and co-brand</a:t>
            </a:r>
            <a:endParaRPr lang="en-GB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B2AB9-BCE6-40CD-B7A5-58586F5A3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Customer brochure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730E6BF-08D7-4D31-8F19-4A17186A4662}"/>
              </a:ext>
            </a:extLst>
          </p:cNvPr>
          <p:cNvSpPr txBox="1">
            <a:spLocks/>
          </p:cNvSpPr>
          <p:nvPr/>
        </p:nvSpPr>
        <p:spPr>
          <a:xfrm>
            <a:off x="7624327" y="1924591"/>
            <a:ext cx="1656184" cy="163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100" dirty="0"/>
              <a:t>Remaining text is consistent for all applications, key features of flexibility, quality, reliability and for it to be used in different applications help the message.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3585-6090-4F39-8C0D-4498A0E2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03600"/>
            <a:ext cx="2447604" cy="346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E304E9-EA81-49A5-BE79-BDC7CFFACA92}"/>
              </a:ext>
            </a:extLst>
          </p:cNvPr>
          <p:cNvCxnSpPr>
            <a:cxnSpLocks/>
          </p:cNvCxnSpPr>
          <p:nvPr/>
        </p:nvCxnSpPr>
        <p:spPr>
          <a:xfrm>
            <a:off x="1748174" y="3795886"/>
            <a:ext cx="1527682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774D9D-A041-46CB-871A-4C3FFF9D6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702633"/>
            <a:ext cx="4069352" cy="2877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071D08-3175-4F08-8977-7E56486516B0}"/>
              </a:ext>
            </a:extLst>
          </p:cNvPr>
          <p:cNvCxnSpPr>
            <a:cxnSpLocks/>
          </p:cNvCxnSpPr>
          <p:nvPr/>
        </p:nvCxnSpPr>
        <p:spPr>
          <a:xfrm>
            <a:off x="6107396" y="1780575"/>
            <a:ext cx="1527682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B2AB9-BCE6-40CD-B7A5-58586F5A3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Customer brochure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25F1-7568-491A-BEED-F8B95B259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964" y="653155"/>
            <a:ext cx="2745104" cy="3867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B43DB-67AE-46FA-9A43-6783E03BD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171913"/>
            <a:ext cx="1584176" cy="427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46A9C-ED9F-4391-B110-A4C00531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590541"/>
            <a:ext cx="2016223" cy="151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FECF6-2167-47CA-9D9F-04D3BE728F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9" t="467" b="-1"/>
          <a:stretch/>
        </p:blipFill>
        <p:spPr>
          <a:xfrm>
            <a:off x="323529" y="3104326"/>
            <a:ext cx="1728191" cy="155866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EF25209-345C-4045-AE49-5A67D21D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326" y="1042031"/>
            <a:ext cx="1080120" cy="1014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Logo</a:t>
            </a:r>
            <a:endParaRPr lang="en-GB" sz="1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77080C-4A14-4045-A838-E50DBD57CB35}"/>
              </a:ext>
            </a:extLst>
          </p:cNvPr>
          <p:cNvCxnSpPr>
            <a:cxnSpLocks/>
          </p:cNvCxnSpPr>
          <p:nvPr/>
        </p:nvCxnSpPr>
        <p:spPr>
          <a:xfrm flipV="1">
            <a:off x="1359099" y="1151674"/>
            <a:ext cx="1929402" cy="7954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AA48A6-E16E-4DFF-B6D6-B00518F4F8DA}"/>
              </a:ext>
            </a:extLst>
          </p:cNvPr>
          <p:cNvCxnSpPr>
            <a:cxnSpLocks/>
          </p:cNvCxnSpPr>
          <p:nvPr/>
        </p:nvCxnSpPr>
        <p:spPr>
          <a:xfrm flipV="1">
            <a:off x="4180056" y="831481"/>
            <a:ext cx="3932373" cy="167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4F603A0-37AE-4E5C-B76E-FDD8F12599C6}"/>
              </a:ext>
            </a:extLst>
          </p:cNvPr>
          <p:cNvSpPr txBox="1">
            <a:spLocks/>
          </p:cNvSpPr>
          <p:nvPr/>
        </p:nvSpPr>
        <p:spPr>
          <a:xfrm>
            <a:off x="3512609" y="3804638"/>
            <a:ext cx="1316173" cy="101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200" dirty="0"/>
              <a:t>Or upload custom image to match local market and local  applications</a:t>
            </a:r>
            <a:endParaRPr lang="en-GB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65CD4A-454D-47B6-BAD0-52BA0F4D66FD}"/>
              </a:ext>
            </a:extLst>
          </p:cNvPr>
          <p:cNvCxnSpPr>
            <a:cxnSpLocks/>
          </p:cNvCxnSpPr>
          <p:nvPr/>
        </p:nvCxnSpPr>
        <p:spPr>
          <a:xfrm flipV="1">
            <a:off x="1697887" y="4118387"/>
            <a:ext cx="1756538" cy="3872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3D8B79-FB50-4098-8D98-3FEB7A99449B}"/>
              </a:ext>
            </a:extLst>
          </p:cNvPr>
          <p:cNvCxnSpPr>
            <a:cxnSpLocks/>
          </p:cNvCxnSpPr>
          <p:nvPr/>
        </p:nvCxnSpPr>
        <p:spPr>
          <a:xfrm flipV="1">
            <a:off x="4572000" y="3291830"/>
            <a:ext cx="1797342" cy="5918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764D54B-0379-4A91-9110-2D77118A5F1D}"/>
              </a:ext>
            </a:extLst>
          </p:cNvPr>
          <p:cNvSpPr txBox="1">
            <a:spLocks/>
          </p:cNvSpPr>
          <p:nvPr/>
        </p:nvSpPr>
        <p:spPr>
          <a:xfrm>
            <a:off x="3535549" y="2654440"/>
            <a:ext cx="1080120" cy="101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200" dirty="0"/>
              <a:t>Choose stock image to fit your application</a:t>
            </a:r>
            <a:endParaRPr lang="en-GB" sz="11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3DE806-C4BC-463A-A0A1-E048D2F7196D}"/>
              </a:ext>
            </a:extLst>
          </p:cNvPr>
          <p:cNvCxnSpPr>
            <a:cxnSpLocks/>
          </p:cNvCxnSpPr>
          <p:nvPr/>
        </p:nvCxnSpPr>
        <p:spPr>
          <a:xfrm flipV="1">
            <a:off x="2051720" y="3003798"/>
            <a:ext cx="1437295" cy="686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13E2EF-8E43-45C8-96E4-EF0BA91AB681}"/>
              </a:ext>
            </a:extLst>
          </p:cNvPr>
          <p:cNvCxnSpPr>
            <a:cxnSpLocks/>
          </p:cNvCxnSpPr>
          <p:nvPr/>
        </p:nvCxnSpPr>
        <p:spPr>
          <a:xfrm flipV="1">
            <a:off x="4607446" y="2587103"/>
            <a:ext cx="1761896" cy="138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8064F6EA-E0EA-4C40-98ED-CB36AB323630}"/>
              </a:ext>
            </a:extLst>
          </p:cNvPr>
          <p:cNvSpPr txBox="1">
            <a:spLocks/>
          </p:cNvSpPr>
          <p:nvPr/>
        </p:nvSpPr>
        <p:spPr>
          <a:xfrm>
            <a:off x="3507135" y="1519775"/>
            <a:ext cx="1080120" cy="101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200" dirty="0"/>
              <a:t>Contact details on back page</a:t>
            </a:r>
            <a:endParaRPr lang="en-GB" sz="11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104198-00B5-4691-804B-59553857DAF0}"/>
              </a:ext>
            </a:extLst>
          </p:cNvPr>
          <p:cNvCxnSpPr>
            <a:cxnSpLocks/>
          </p:cNvCxnSpPr>
          <p:nvPr/>
        </p:nvCxnSpPr>
        <p:spPr>
          <a:xfrm flipV="1">
            <a:off x="1946201" y="2040252"/>
            <a:ext cx="1437295" cy="686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B2AB9-BCE6-40CD-B7A5-58586F5A3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Customer brochure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3585-6090-4F39-8C0D-4498A0E2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03600"/>
            <a:ext cx="2447604" cy="346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531F6-FE07-4B94-8309-A9989192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203600"/>
            <a:ext cx="2460109" cy="346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32F9B-BC44-4789-8D24-22DB26481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24" y="1203600"/>
            <a:ext cx="2454307" cy="346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5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8CE65-597A-434E-AA98-31FE5B144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/>
              <a:t>Other assets</a:t>
            </a:r>
            <a:endParaRPr lang="en-GB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3A37A-486B-453D-AE0F-738CBA09369F}"/>
              </a:ext>
            </a:extLst>
          </p:cNvPr>
          <p:cNvGrpSpPr/>
          <p:nvPr/>
        </p:nvGrpSpPr>
        <p:grpSpPr>
          <a:xfrm>
            <a:off x="539552" y="1209201"/>
            <a:ext cx="2952327" cy="1878286"/>
            <a:chOff x="539552" y="1209201"/>
            <a:chExt cx="4670729" cy="29715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68014-1F67-4289-810A-313EF1B5F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9393"/>
            <a:stretch/>
          </p:blipFill>
          <p:spPr>
            <a:xfrm>
              <a:off x="539552" y="1209201"/>
              <a:ext cx="4670729" cy="29715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E342A9-9B59-4FBD-BFEE-9BE8858E6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924" y="3161004"/>
              <a:ext cx="1120183" cy="1019738"/>
            </a:xfrm>
            <a:prstGeom prst="rect">
              <a:avLst/>
            </a:prstGeom>
          </p:spPr>
        </p:pic>
      </p:grp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AF72A00-4F68-49F4-9A63-DCD7E9405CFE}"/>
              </a:ext>
            </a:extLst>
          </p:cNvPr>
          <p:cNvSpPr txBox="1">
            <a:spLocks/>
          </p:cNvSpPr>
          <p:nvPr/>
        </p:nvSpPr>
        <p:spPr>
          <a:xfrm>
            <a:off x="1187623" y="3291830"/>
            <a:ext cx="1656184" cy="163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100" dirty="0"/>
              <a:t>Animated display ads (</a:t>
            </a:r>
            <a:r>
              <a:rPr lang="en-GB" sz="1100" dirty="0" err="1"/>
              <a:t>Adwords</a:t>
            </a:r>
            <a:r>
              <a:rPr lang="en-GB" sz="1100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5FA4D5-15F8-4C54-B044-A07921733BEE}"/>
              </a:ext>
            </a:extLst>
          </p:cNvPr>
          <p:cNvCxnSpPr>
            <a:cxnSpLocks/>
          </p:cNvCxnSpPr>
          <p:nvPr/>
        </p:nvCxnSpPr>
        <p:spPr>
          <a:xfrm flipH="1">
            <a:off x="2843807" y="2753666"/>
            <a:ext cx="504057" cy="5381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E44853-F6FF-418E-BB7F-EB798C24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40" y="1203600"/>
            <a:ext cx="4067944" cy="22661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517BC29-5DF3-4AE1-B8A1-22450A36EA76}"/>
              </a:ext>
            </a:extLst>
          </p:cNvPr>
          <p:cNvSpPr txBox="1">
            <a:spLocks/>
          </p:cNvSpPr>
          <p:nvPr/>
        </p:nvSpPr>
        <p:spPr>
          <a:xfrm>
            <a:off x="4968046" y="4118012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4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20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 sz="1800" kern="1200" spc="-3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30 second into / teaser advert for social media and introducing the product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6EA219-BA17-476C-80AF-99AED687AAC7}"/>
              </a:ext>
            </a:extLst>
          </p:cNvPr>
          <p:cNvCxnSpPr>
            <a:cxnSpLocks/>
          </p:cNvCxnSpPr>
          <p:nvPr/>
        </p:nvCxnSpPr>
        <p:spPr>
          <a:xfrm flipH="1">
            <a:off x="5940152" y="3200690"/>
            <a:ext cx="360044" cy="908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D7480A-46A0-4FFF-B0B4-07AD28D2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538736" cy="3394472"/>
          </a:xfrm>
        </p:spPr>
        <p:txBody>
          <a:bodyPr>
            <a:normAutofit/>
          </a:bodyPr>
          <a:lstStyle/>
          <a:p>
            <a:r>
              <a:rPr lang="en-GB" sz="2000" dirty="0"/>
              <a:t>This is a special resource for retail customers visiting the LORENTZ website.</a:t>
            </a:r>
          </a:p>
          <a:p>
            <a:r>
              <a:rPr lang="en-GB" sz="2000" dirty="0"/>
              <a:t>Will list “live stockists” by country</a:t>
            </a:r>
          </a:p>
          <a:p>
            <a:r>
              <a:rPr lang="en-GB" sz="2000" dirty="0"/>
              <a:t>Simple for customers to find stockists</a:t>
            </a:r>
          </a:p>
          <a:p>
            <a:r>
              <a:rPr lang="en-GB" sz="2000" dirty="0"/>
              <a:t>Allows for a custom message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67A19-76E5-4F44-80D7-347455A82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Web page with stockist listing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5C336-B12F-44EE-83FE-81A90C20A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4" y="1177585"/>
            <a:ext cx="4956620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048A8-8EE9-48F1-BC1E-883C60BD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491629"/>
            <a:ext cx="3034680" cy="3102993"/>
          </a:xfrm>
        </p:spPr>
        <p:txBody>
          <a:bodyPr/>
          <a:lstStyle/>
          <a:p>
            <a:r>
              <a:rPr lang="en-GB" dirty="0"/>
              <a:t>Multi language, multi use materials for promoting PS2-100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7A9E6-868A-4799-8479-D6E2C57B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627536"/>
            <a:ext cx="2587824" cy="576064"/>
          </a:xfrm>
        </p:spPr>
        <p:txBody>
          <a:bodyPr/>
          <a:lstStyle/>
          <a:p>
            <a:r>
              <a:rPr lang="en-GB" dirty="0"/>
              <a:t>Pick, plug, pump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C57E2-0028-4891-B1DB-B9F86155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7535"/>
            <a:ext cx="5030366" cy="39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73D63A1883F4E95081BD312A616A5" ma:contentTypeVersion="12" ma:contentTypeDescription="Create a new document." ma:contentTypeScope="" ma:versionID="9ea1fea6f396d3a761c591ff403bcc76">
  <xsd:schema xmlns:xsd="http://www.w3.org/2001/XMLSchema" xmlns:xs="http://www.w3.org/2001/XMLSchema" xmlns:p="http://schemas.microsoft.com/office/2006/metadata/properties" xmlns:ns2="6f57fd57-e4d3-4633-9479-c698b2c0c773" xmlns:ns3="f5ededc8-85e6-43e5-a11c-2af490f4bb9a" targetNamespace="http://schemas.microsoft.com/office/2006/metadata/properties" ma:root="true" ma:fieldsID="98ab3394d48ff387170c045d6ed31fc9" ns2:_="" ns3:_="">
    <xsd:import namespace="6f57fd57-e4d3-4633-9479-c698b2c0c773"/>
    <xsd:import namespace="f5ededc8-85e6-43e5-a11c-2af490f4b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7fd57-e4d3-4633-9479-c698b2c0c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dedc8-85e6-43e5-a11c-2af490f4b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85CFFA-F3C1-4C37-8B1A-FE426CDF0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7fd57-e4d3-4633-9479-c698b2c0c773"/>
    <ds:schemaRef ds:uri="f5ededc8-85e6-43e5-a11c-2af490f4b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8C8DA5-C51F-4AF8-A1CD-DCF9D6550094}">
  <ds:schemaRefs>
    <ds:schemaRef ds:uri="http://schemas.microsoft.com/office/2006/documentManagement/types"/>
    <ds:schemaRef ds:uri="http://schemas.microsoft.com/office/infopath/2007/PartnerControls"/>
    <ds:schemaRef ds:uri="f5ededc8-85e6-43e5-a11c-2af490f4bb9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f57fd57-e4d3-4633-9479-c698b2c0c7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C83E2F-039B-4FBB-A4CC-1A0567BCBF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15242</TotalTime>
  <Words>329</Words>
  <Application>Microsoft Office PowerPoint</Application>
  <PresentationFormat>On-screen Show (16:9)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1_Office Theme</vt:lpstr>
      <vt:lpstr>PowerPoint Presentation</vt:lpstr>
      <vt:lpstr>PS2-100 Materials</vt:lpstr>
      <vt:lpstr>Partner brochure</vt:lpstr>
      <vt:lpstr>Customer brochure</vt:lpstr>
      <vt:lpstr>Customer brochure</vt:lpstr>
      <vt:lpstr>Customer brochure</vt:lpstr>
      <vt:lpstr>Other assets</vt:lpstr>
      <vt:lpstr>Web page with stockist listing</vt:lpstr>
      <vt:lpstr>Pick, plug, pump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LORENTZ : Adrian Honey</dc:creator>
  <cp:lastModifiedBy>JUAN JOSÉ LEY</cp:lastModifiedBy>
  <cp:revision>409</cp:revision>
  <cp:lastPrinted>2019-06-07T13:16:48Z</cp:lastPrinted>
  <dcterms:created xsi:type="dcterms:W3CDTF">2015-09-07T09:53:09Z</dcterms:created>
  <dcterms:modified xsi:type="dcterms:W3CDTF">2023-05-24T15:45:32Z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0x01010075973D63A1883F4E95081BD312A616A5</vt:lpwstr>
  </property>
</Properties>
</file>